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03" r:id="rId3"/>
    <p:sldId id="261" r:id="rId4"/>
    <p:sldId id="260" r:id="rId5"/>
    <p:sldId id="340" r:id="rId6"/>
    <p:sldId id="341" r:id="rId7"/>
    <p:sldId id="342" r:id="rId8"/>
    <p:sldId id="357" r:id="rId9"/>
    <p:sldId id="264" r:id="rId10"/>
    <p:sldId id="265" r:id="rId11"/>
    <p:sldId id="306" r:id="rId12"/>
    <p:sldId id="277" r:id="rId13"/>
    <p:sldId id="345" r:id="rId14"/>
    <p:sldId id="328" r:id="rId15"/>
    <p:sldId id="358" r:id="rId16"/>
    <p:sldId id="344" r:id="rId17"/>
    <p:sldId id="346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279" r:id="rId26"/>
    <p:sldId id="329" r:id="rId27"/>
    <p:sldId id="281" r:id="rId28"/>
    <p:sldId id="330" r:id="rId29"/>
    <p:sldId id="334" r:id="rId30"/>
    <p:sldId id="331" r:id="rId31"/>
    <p:sldId id="335" r:id="rId32"/>
    <p:sldId id="336" r:id="rId33"/>
    <p:sldId id="337" r:id="rId34"/>
    <p:sldId id="338" r:id="rId35"/>
    <p:sldId id="356" r:id="rId36"/>
    <p:sldId id="339" r:id="rId37"/>
    <p:sldId id="33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C975B3"/>
    <a:srgbClr val="FD41AC"/>
    <a:srgbClr val="EC52C0"/>
    <a:srgbClr val="D2107F"/>
    <a:srgbClr val="EFE7E6"/>
    <a:srgbClr val="F2EFE7"/>
    <a:srgbClr val="DA1067"/>
    <a:srgbClr val="B80C49"/>
    <a:srgbClr val="C70976"/>
    <a:srgbClr val="DC5F3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2" autoAdjust="0"/>
    <p:restoredTop sz="94718" autoAdjust="0"/>
  </p:normalViewPr>
  <p:slideViewPr>
    <p:cSldViewPr snapToGrid="0">
      <p:cViewPr>
        <p:scale>
          <a:sx n="71" d="100"/>
          <a:sy n="71" d="100"/>
        </p:scale>
        <p:origin x="-366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CC1F9-8782-49B6-B8BD-47F549BBDE2D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D8334-A716-4CBD-9D41-42A94F19E3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4603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47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4155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C6CE-83B7-4835-9FBB-CE0548FC759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7870-730B-4373-BBDA-C30A57DD5A1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615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5034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05" b="697"/>
          <a:stretch/>
        </p:blipFill>
        <p:spPr>
          <a:xfrm>
            <a:off x="-1" y="1"/>
            <a:ext cx="12540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63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222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213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055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2085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3243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0609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A912-4395-4590-81B4-22A46D39FA1F}" type="datetimeFigureOut">
              <a:rPr lang="zh-CN" altLang="en-US" smtClean="0"/>
              <a:pPr/>
              <a:t>2018/11/5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03AA8-F5A6-4FBB-918B-222A088ABFE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7" name="Picture 3" descr="D:\0--吉亚云\睿泰集团员工培养计划-解决方案部-JYY\其他\PPT素材\插图\32rw0047rf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artisticBlur radius="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619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024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3500225">
            <a:off x="8324078" y="750879"/>
            <a:ext cx="891223" cy="4340536"/>
          </a:xfrm>
          <a:prstGeom prst="triangle">
            <a:avLst/>
          </a:prstGeom>
          <a:solidFill>
            <a:srgbClr val="FF00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9118C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13402860">
            <a:off x="7890585" y="1212869"/>
            <a:ext cx="2441912" cy="5209411"/>
          </a:xfrm>
          <a:prstGeom prst="triangle">
            <a:avLst/>
          </a:prstGeom>
          <a:solidFill>
            <a:srgbClr val="A40C63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9118C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5008953">
            <a:off x="5343639" y="236676"/>
            <a:ext cx="3508587" cy="7484985"/>
          </a:xfrm>
          <a:prstGeom prst="triangle">
            <a:avLst/>
          </a:prstGeom>
          <a:solidFill>
            <a:srgbClr val="A40C63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9118C"/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11677206">
            <a:off x="9415119" y="1102927"/>
            <a:ext cx="735438" cy="4678786"/>
          </a:xfrm>
          <a:prstGeom prst="triangle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9118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76694" y="1942779"/>
            <a:ext cx="2242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+mn-ea"/>
              </a:rPr>
              <a:t>东软社团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53992" y="3154429"/>
            <a:ext cx="3096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安卓实践大作业成果展示</a:t>
            </a:r>
            <a:endParaRPr lang="zh-CN" altLang="en-US" sz="320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546861" y="549551"/>
            <a:ext cx="1152128" cy="1152128"/>
          </a:xfrm>
          <a:prstGeom prst="ellipse">
            <a:avLst/>
          </a:prstGeom>
          <a:solidFill>
            <a:srgbClr val="FFFFFF">
              <a:alpha val="32941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3474345" y="1484403"/>
            <a:ext cx="5523881" cy="1543870"/>
            <a:chOff x="3474345" y="1285623"/>
            <a:chExt cx="5523881" cy="154387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474345" y="2829493"/>
              <a:ext cx="3233523" cy="0"/>
            </a:xfrm>
            <a:prstGeom prst="line">
              <a:avLst/>
            </a:prstGeom>
            <a:ln>
              <a:solidFill>
                <a:srgbClr val="EC52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6707868" y="1285623"/>
              <a:ext cx="2290358" cy="1543870"/>
            </a:xfrm>
            <a:prstGeom prst="line">
              <a:avLst/>
            </a:prstGeom>
            <a:ln>
              <a:solidFill>
                <a:srgbClr val="EC52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258491" y="1285623"/>
              <a:ext cx="4739735" cy="0"/>
            </a:xfrm>
            <a:prstGeom prst="line">
              <a:avLst/>
            </a:prstGeom>
            <a:ln>
              <a:solidFill>
                <a:srgbClr val="EC52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87902" y="1557375"/>
            <a:ext cx="5791208" cy="1374743"/>
            <a:chOff x="1391478" y="1358595"/>
            <a:chExt cx="5791208" cy="1374743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405816" y="1364981"/>
              <a:ext cx="37768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391478" y="2733338"/>
              <a:ext cx="44991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391478" y="1358595"/>
              <a:ext cx="2014338" cy="1374743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 flipV="1">
            <a:off x="1258957" y="1661923"/>
            <a:ext cx="1643283" cy="1160787"/>
          </a:xfrm>
          <a:prstGeom prst="line">
            <a:avLst/>
          </a:prstGeom>
          <a:ln>
            <a:solidFill>
              <a:srgbClr val="EC5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 noChangeAspect="1"/>
          </p:cNvCxnSpPr>
          <p:nvPr/>
        </p:nvCxnSpPr>
        <p:spPr>
          <a:xfrm flipV="1">
            <a:off x="6707868" y="1644338"/>
            <a:ext cx="1815824" cy="122400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F:\大四\大项目\背景图\圆形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6012" y="540683"/>
            <a:ext cx="1157847" cy="1174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251261"/>
      </p:ext>
    </p:extLst>
  </p:cSld>
  <p:clrMapOvr>
    <a:masterClrMapping/>
  </p:clrMapOvr>
  <p:transition advTm="68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4" grpId="0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7059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系统总体设计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448267" y="2612027"/>
            <a:ext cx="49483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448267" y="5551276"/>
            <a:ext cx="49483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448267" y="2612027"/>
            <a:ext cx="0" cy="28870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396641" y="2612027"/>
            <a:ext cx="0" cy="28870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598915" y="2888248"/>
            <a:ext cx="4658698" cy="242554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587465" y="5389261"/>
            <a:ext cx="679118" cy="747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40718" y="1349113"/>
            <a:ext cx="2502044" cy="4644591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989349" y="1048823"/>
            <a:ext cx="28047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89348" y="6445767"/>
            <a:ext cx="28047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989351" y="1056560"/>
            <a:ext cx="0" cy="5389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794133" y="1041570"/>
            <a:ext cx="0" cy="53892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052181" y="6151808"/>
            <a:ext cx="679118" cy="1328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 rot="2682300">
            <a:off x="3525470" y="3459194"/>
            <a:ext cx="1289035" cy="1289035"/>
          </a:xfrm>
          <a:prstGeom prst="arc">
            <a:avLst/>
          </a:prstGeom>
          <a:ln w="76200">
            <a:solidFill>
              <a:srgbClr val="D21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/>
          <p:cNvSpPr/>
          <p:nvPr/>
        </p:nvSpPr>
        <p:spPr>
          <a:xfrm rot="2682300">
            <a:off x="3274129" y="3224317"/>
            <a:ext cx="1786017" cy="1786017"/>
          </a:xfrm>
          <a:prstGeom prst="arc">
            <a:avLst/>
          </a:prstGeom>
          <a:ln w="76200">
            <a:solidFill>
              <a:srgbClr val="D21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弧形 53"/>
          <p:cNvSpPr/>
          <p:nvPr/>
        </p:nvSpPr>
        <p:spPr>
          <a:xfrm rot="2682300">
            <a:off x="3018471" y="2960695"/>
            <a:ext cx="2300001" cy="2300001"/>
          </a:xfrm>
          <a:prstGeom prst="arc">
            <a:avLst/>
          </a:prstGeom>
          <a:ln w="76200">
            <a:solidFill>
              <a:srgbClr val="D21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弧形 54"/>
          <p:cNvSpPr/>
          <p:nvPr/>
        </p:nvSpPr>
        <p:spPr>
          <a:xfrm rot="2682300">
            <a:off x="2770932" y="2694716"/>
            <a:ext cx="2807997" cy="2807997"/>
          </a:xfrm>
          <a:prstGeom prst="arc">
            <a:avLst/>
          </a:prstGeom>
          <a:ln w="76200">
            <a:solidFill>
              <a:srgbClr val="D21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0" y="877303"/>
            <a:ext cx="5354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179669" y="1736445"/>
            <a:ext cx="246309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前端：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 studio </a:t>
            </a:r>
          </a:p>
          <a:p>
            <a:pPr marL="285750" indent="-285750"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原型设计：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Axure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03490" y="3546583"/>
            <a:ext cx="43150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Bmob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9480507"/>
      </p:ext>
    </p:extLst>
  </p:cSld>
  <p:clrMapOvr>
    <a:masterClrMapping/>
  </p:clrMapOvr>
  <p:transition advTm="5813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398520" y="2730570"/>
            <a:ext cx="3421452" cy="3421448"/>
          </a:xfrm>
          <a:prstGeom prst="ellipse">
            <a:avLst/>
          </a:prstGeom>
          <a:solidFill>
            <a:srgbClr val="E9118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弦形 3"/>
          <p:cNvSpPr/>
          <p:nvPr/>
        </p:nvSpPr>
        <p:spPr>
          <a:xfrm>
            <a:off x="4385274" y="1034359"/>
            <a:ext cx="3421452" cy="3421452"/>
          </a:xfrm>
          <a:prstGeom prst="chord">
            <a:avLst>
              <a:gd name="adj1" fmla="val 3775932"/>
              <a:gd name="adj2" fmla="val 11713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226359" y="2119086"/>
            <a:ext cx="2871127" cy="2315150"/>
          </a:xfrm>
          <a:prstGeom prst="line">
            <a:avLst/>
          </a:prstGeom>
          <a:ln w="28575"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03870" y="414426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功能概述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85274" y="1019845"/>
            <a:ext cx="3421452" cy="34214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38178" y="4745518"/>
            <a:ext cx="1983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Four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94474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28560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3109423213"/>
      </p:ext>
    </p:extLst>
  </p:cSld>
  <p:clrMapOvr>
    <a:masterClrMapping/>
  </p:clrMapOvr>
  <p:transition advTm="49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17492" y="1106955"/>
            <a:ext cx="2372712" cy="237271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02858" y="965819"/>
            <a:ext cx="2617931" cy="26179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8533" y="1877811"/>
            <a:ext cx="2746580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模块设计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03744" y="4981017"/>
            <a:ext cx="765178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    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47276" y="1402217"/>
            <a:ext cx="1687886" cy="16878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129731" y="2739805"/>
            <a:ext cx="1687886" cy="16878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48399" y="375733"/>
            <a:ext cx="1687886" cy="16878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102302" y="1499895"/>
            <a:ext cx="2769988" cy="5709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5" idx="6"/>
            <a:endCxn id="9" idx="2"/>
          </p:cNvCxnSpPr>
          <p:nvPr/>
        </p:nvCxnSpPr>
        <p:spPr>
          <a:xfrm flipV="1">
            <a:off x="3120789" y="2246159"/>
            <a:ext cx="6026487" cy="286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837000" y="3014345"/>
            <a:ext cx="1687886" cy="16878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endCxn id="14" idx="1"/>
          </p:cNvCxnSpPr>
          <p:nvPr/>
        </p:nvCxnSpPr>
        <p:spPr>
          <a:xfrm>
            <a:off x="3059829" y="2688590"/>
            <a:ext cx="1024356" cy="572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0" idx="2"/>
          </p:cNvCxnSpPr>
          <p:nvPr/>
        </p:nvCxnSpPr>
        <p:spPr>
          <a:xfrm>
            <a:off x="3107705" y="2424215"/>
            <a:ext cx="4022026" cy="1159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939396" y="466729"/>
            <a:ext cx="1529783" cy="1529783"/>
          </a:xfrm>
          <a:prstGeom prst="ellipse">
            <a:avLst/>
          </a:prstGeom>
          <a:solidFill>
            <a:srgbClr val="E9118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15528" y="948876"/>
            <a:ext cx="1553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/>
              <a:t>登录  注册</a:t>
            </a:r>
            <a:endParaRPr lang="zh-CN" altLang="en-US" sz="2400" b="1" dirty="0"/>
          </a:p>
        </p:txBody>
      </p:sp>
      <p:sp>
        <p:nvSpPr>
          <p:cNvPr id="19" name="椭圆 18"/>
          <p:cNvSpPr/>
          <p:nvPr/>
        </p:nvSpPr>
        <p:spPr>
          <a:xfrm>
            <a:off x="9223033" y="1493213"/>
            <a:ext cx="1529783" cy="1529783"/>
          </a:xfrm>
          <a:prstGeom prst="ellipse">
            <a:avLst/>
          </a:prstGeom>
          <a:solidFill>
            <a:srgbClr val="E9118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280125" y="2027781"/>
            <a:ext cx="1422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/>
              <a:t>社团管理</a:t>
            </a:r>
            <a:endParaRPr lang="zh-CN" altLang="en-US" sz="2400" b="1" dirty="0"/>
          </a:p>
        </p:txBody>
      </p:sp>
      <p:sp>
        <p:nvSpPr>
          <p:cNvPr id="21" name="椭圆 20"/>
          <p:cNvSpPr/>
          <p:nvPr/>
        </p:nvSpPr>
        <p:spPr>
          <a:xfrm>
            <a:off x="3927997" y="3105341"/>
            <a:ext cx="1529783" cy="1529783"/>
          </a:xfrm>
          <a:prstGeom prst="ellipse">
            <a:avLst/>
          </a:prstGeom>
          <a:solidFill>
            <a:srgbClr val="E9118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280832" y="3627454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/>
              <a:t>消息</a:t>
            </a:r>
            <a:endParaRPr lang="zh-CN" altLang="en-US" sz="2400" b="1" dirty="0"/>
          </a:p>
        </p:txBody>
      </p:sp>
      <p:sp>
        <p:nvSpPr>
          <p:cNvPr id="23" name="椭圆 22"/>
          <p:cNvSpPr/>
          <p:nvPr/>
        </p:nvSpPr>
        <p:spPr>
          <a:xfrm>
            <a:off x="7220728" y="2830801"/>
            <a:ext cx="1529783" cy="1529783"/>
          </a:xfrm>
          <a:prstGeom prst="ellipse">
            <a:avLst/>
          </a:prstGeom>
          <a:solidFill>
            <a:srgbClr val="E9118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62581" y="3363725"/>
            <a:ext cx="1422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/>
              <a:t>活动管理</a:t>
            </a:r>
            <a:endParaRPr lang="zh-CN" altLang="en-US" sz="2400" b="1" dirty="0"/>
          </a:p>
        </p:txBody>
      </p:sp>
      <p:sp>
        <p:nvSpPr>
          <p:cNvPr id="25" name="椭圆 24"/>
          <p:cNvSpPr/>
          <p:nvPr/>
        </p:nvSpPr>
        <p:spPr>
          <a:xfrm>
            <a:off x="1493321" y="4125129"/>
            <a:ext cx="1687886" cy="16878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endCxn id="25" idx="0"/>
          </p:cNvCxnSpPr>
          <p:nvPr/>
        </p:nvCxnSpPr>
        <p:spPr>
          <a:xfrm>
            <a:off x="2144309" y="3535569"/>
            <a:ext cx="192955" cy="589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584318" y="4216125"/>
            <a:ext cx="1529783" cy="1529783"/>
          </a:xfrm>
          <a:prstGeom prst="ellipse">
            <a:avLst/>
          </a:prstGeom>
          <a:solidFill>
            <a:srgbClr val="E9118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584317" y="4738238"/>
            <a:ext cx="1475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个人中心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500544354"/>
      </p:ext>
    </p:extLst>
  </p:cSld>
  <p:clrMapOvr>
    <a:masterClrMapping/>
  </p:clrMapOvr>
  <p:transition advTm="3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 animBg="1"/>
      <p:bldP spid="10" grpId="0" animBg="1"/>
      <p:bldP spid="11" grpId="0" animBg="1"/>
      <p:bldP spid="14" grpId="0" animBg="1"/>
      <p:bldP spid="17" grpId="0" animBg="1"/>
      <p:bldP spid="17" grpId="1" animBg="1"/>
      <p:bldP spid="18" grpId="0"/>
      <p:bldP spid="19" grpId="0" animBg="1"/>
      <p:bldP spid="19" grpId="1" animBg="1"/>
      <p:bldP spid="20" grpId="0"/>
      <p:bldP spid="21" grpId="0" animBg="1"/>
      <p:bldP spid="21" grpId="1" animBg="1"/>
      <p:bldP spid="22" grpId="0"/>
      <p:bldP spid="23" grpId="0" animBg="1"/>
      <p:bldP spid="23" grpId="1" animBg="1"/>
      <p:bldP spid="24" grpId="0"/>
      <p:bldP spid="25" grpId="0" animBg="1"/>
      <p:bldP spid="27" grpId="0" animBg="1"/>
      <p:bldP spid="27" grpId="1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82"/>
          <p:cNvSpPr txBox="1"/>
          <p:nvPr/>
        </p:nvSpPr>
        <p:spPr>
          <a:xfrm>
            <a:off x="6915180" y="4657246"/>
            <a:ext cx="18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反馈功能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ound Same Side Corner Rectangle 154"/>
          <p:cNvSpPr/>
          <p:nvPr/>
        </p:nvSpPr>
        <p:spPr>
          <a:xfrm>
            <a:off x="6897887" y="4687342"/>
            <a:ext cx="1808891" cy="419482"/>
          </a:xfrm>
          <a:prstGeom prst="round2SameRect">
            <a:avLst/>
          </a:prstGeom>
          <a:noFill/>
          <a:ln w="28575">
            <a:solidFill>
              <a:srgbClr val="F47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245"/>
          <p:cNvSpPr>
            <a:spLocks/>
          </p:cNvSpPr>
          <p:nvPr/>
        </p:nvSpPr>
        <p:spPr bwMode="auto">
          <a:xfrm>
            <a:off x="7550355" y="4076571"/>
            <a:ext cx="414992" cy="41499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4726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文本框 120"/>
          <p:cNvSpPr txBox="1"/>
          <p:nvPr/>
        </p:nvSpPr>
        <p:spPr>
          <a:xfrm>
            <a:off x="6851447" y="5230680"/>
            <a:ext cx="207926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反馈意见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并且可以留下电话，等待回复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功能 设 计</a:t>
            </a: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73"/>
          <p:cNvSpPr txBox="1"/>
          <p:nvPr/>
        </p:nvSpPr>
        <p:spPr>
          <a:xfrm>
            <a:off x="595537" y="1744554"/>
            <a:ext cx="17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收藏功能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Picture 3" descr="F:\大四\大项目\背景图\收藏藏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657" y="1178861"/>
            <a:ext cx="497542" cy="497542"/>
          </a:xfrm>
          <a:prstGeom prst="rect">
            <a:avLst/>
          </a:prstGeom>
          <a:noFill/>
        </p:spPr>
      </p:pic>
      <p:sp>
        <p:nvSpPr>
          <p:cNvPr id="42" name="Round Same Side Corner Rectangle 154"/>
          <p:cNvSpPr/>
          <p:nvPr/>
        </p:nvSpPr>
        <p:spPr>
          <a:xfrm>
            <a:off x="466209" y="1757377"/>
            <a:ext cx="1808891" cy="419482"/>
          </a:xfrm>
          <a:prstGeom prst="round2Same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本框 115"/>
          <p:cNvSpPr txBox="1"/>
          <p:nvPr/>
        </p:nvSpPr>
        <p:spPr>
          <a:xfrm>
            <a:off x="403775" y="2217555"/>
            <a:ext cx="2076450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收藏喜欢的社团活动，并且可以去个人详情查看收藏列表，查看活动详细。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105"/>
          <p:cNvSpPr>
            <a:spLocks noEditPoints="1"/>
          </p:cNvSpPr>
          <p:nvPr/>
        </p:nvSpPr>
        <p:spPr bwMode="auto">
          <a:xfrm>
            <a:off x="3907837" y="1267355"/>
            <a:ext cx="408587" cy="40266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29B9A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文本框 116"/>
          <p:cNvSpPr txBox="1"/>
          <p:nvPr/>
        </p:nvSpPr>
        <p:spPr>
          <a:xfrm>
            <a:off x="3096090" y="2320134"/>
            <a:ext cx="2076450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根据关键词搜索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中所有的社团、活动，并且查看详情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76"/>
          <p:cNvSpPr txBox="1"/>
          <p:nvPr/>
        </p:nvSpPr>
        <p:spPr>
          <a:xfrm>
            <a:off x="1962455" y="4760504"/>
            <a:ext cx="173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评论功能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ound Same Side Corner Rectangle 154"/>
          <p:cNvSpPr/>
          <p:nvPr/>
        </p:nvSpPr>
        <p:spPr>
          <a:xfrm>
            <a:off x="1928232" y="4741132"/>
            <a:ext cx="1808891" cy="419482"/>
          </a:xfrm>
          <a:prstGeom prst="round2SameRect">
            <a:avLst/>
          </a:prstGeom>
          <a:noFill/>
          <a:ln w="28575">
            <a:solidFill>
              <a:srgbClr val="84C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文本框 118"/>
          <p:cNvSpPr txBox="1"/>
          <p:nvPr/>
        </p:nvSpPr>
        <p:spPr>
          <a:xfrm>
            <a:off x="1838129" y="5254757"/>
            <a:ext cx="207645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评论社团活动，并且可以查看他人的评论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Picture 4" descr="F:\大四\大项目\背景图\评论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3918" y="4083424"/>
            <a:ext cx="510988" cy="510988"/>
          </a:xfrm>
          <a:prstGeom prst="rect">
            <a:avLst/>
          </a:prstGeom>
          <a:noFill/>
        </p:spPr>
      </p:pic>
      <p:sp>
        <p:nvSpPr>
          <p:cNvPr id="52" name="文本框 79"/>
          <p:cNvSpPr txBox="1"/>
          <p:nvPr/>
        </p:nvSpPr>
        <p:spPr>
          <a:xfrm>
            <a:off x="4384674" y="4746821"/>
            <a:ext cx="208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修改密码功能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ound Same Side Corner Rectangle 154"/>
          <p:cNvSpPr/>
          <p:nvPr/>
        </p:nvSpPr>
        <p:spPr>
          <a:xfrm>
            <a:off x="4319084" y="4728124"/>
            <a:ext cx="1808891" cy="435547"/>
          </a:xfrm>
          <a:prstGeom prst="round2SameRect">
            <a:avLst/>
          </a:prstGeom>
          <a:noFill/>
          <a:ln w="28575">
            <a:solidFill>
              <a:srgbClr val="F8D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文本框 119"/>
          <p:cNvSpPr txBox="1"/>
          <p:nvPr/>
        </p:nvSpPr>
        <p:spPr>
          <a:xfrm>
            <a:off x="4237871" y="5180501"/>
            <a:ext cx="207645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个人中心进行密码修改，退出登录。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" name="Picture 5" descr="F:\大四\大项目\背景图\设置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1967" y="4029632"/>
            <a:ext cx="470647" cy="470647"/>
          </a:xfrm>
          <a:prstGeom prst="rect">
            <a:avLst/>
          </a:prstGeom>
          <a:noFill/>
        </p:spPr>
      </p:pic>
      <p:pic>
        <p:nvPicPr>
          <p:cNvPr id="40967" name="Picture 7" descr="F:\大四\大项目\背景图\参加活动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2470" y="1313330"/>
            <a:ext cx="457201" cy="457201"/>
          </a:xfrm>
          <a:prstGeom prst="rect">
            <a:avLst/>
          </a:prstGeom>
          <a:noFill/>
        </p:spPr>
      </p:pic>
      <p:sp>
        <p:nvSpPr>
          <p:cNvPr id="58" name="文本框 70"/>
          <p:cNvSpPr txBox="1"/>
          <p:nvPr/>
        </p:nvSpPr>
        <p:spPr>
          <a:xfrm>
            <a:off x="3278878" y="1838099"/>
            <a:ext cx="180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搜索功能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Round Same Side Corner Rectangle 154"/>
          <p:cNvSpPr/>
          <p:nvPr/>
        </p:nvSpPr>
        <p:spPr>
          <a:xfrm>
            <a:off x="3284022" y="1842245"/>
            <a:ext cx="1808891" cy="419482"/>
          </a:xfrm>
          <a:prstGeom prst="round2SameRect">
            <a:avLst/>
          </a:prstGeom>
          <a:noFill/>
          <a:ln w="28575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Round Same Side Corner Rectangle 154"/>
          <p:cNvSpPr/>
          <p:nvPr/>
        </p:nvSpPr>
        <p:spPr>
          <a:xfrm>
            <a:off x="6260299" y="1833281"/>
            <a:ext cx="1808891" cy="419482"/>
          </a:xfrm>
          <a:prstGeom prst="round2SameRect">
            <a:avLst/>
          </a:prstGeom>
          <a:noFill/>
          <a:ln w="28575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508376" y="1869143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参加功能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文本框 116"/>
          <p:cNvSpPr txBox="1"/>
          <p:nvPr/>
        </p:nvSpPr>
        <p:spPr>
          <a:xfrm>
            <a:off x="6153055" y="2391852"/>
            <a:ext cx="207645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对于发布的活动，可以点击“报名参加”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F:\大四\大项目\背景图\icon-社团活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8741" y="2254619"/>
            <a:ext cx="564776" cy="56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2" name="Round Same Side Corner Rectangle 154"/>
          <p:cNvSpPr/>
          <p:nvPr/>
        </p:nvSpPr>
        <p:spPr>
          <a:xfrm>
            <a:off x="9492062" y="2900077"/>
            <a:ext cx="1808891" cy="419482"/>
          </a:xfrm>
          <a:prstGeom prst="round2Same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40139" y="2935939"/>
            <a:ext cx="139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详情页面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116"/>
          <p:cNvSpPr txBox="1"/>
          <p:nvPr/>
        </p:nvSpPr>
        <p:spPr>
          <a:xfrm>
            <a:off x="9102431" y="3458648"/>
            <a:ext cx="294165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）社团举办的活动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）活动对应的评论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）社团对应的详情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）活动对应的详情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）收藏对应的详情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398520" y="2730570"/>
            <a:ext cx="3421452" cy="3421448"/>
          </a:xfrm>
          <a:prstGeom prst="ellipse">
            <a:avLst/>
          </a:prstGeom>
          <a:solidFill>
            <a:srgbClr val="E9118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弦形 3"/>
          <p:cNvSpPr/>
          <p:nvPr/>
        </p:nvSpPr>
        <p:spPr>
          <a:xfrm>
            <a:off x="4385274" y="1034359"/>
            <a:ext cx="3421452" cy="3421452"/>
          </a:xfrm>
          <a:prstGeom prst="chord">
            <a:avLst>
              <a:gd name="adj1" fmla="val 3775932"/>
              <a:gd name="adj2" fmla="val 11713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226359" y="2119086"/>
            <a:ext cx="2871127" cy="2315150"/>
          </a:xfrm>
          <a:prstGeom prst="line">
            <a:avLst/>
          </a:prstGeom>
          <a:ln w="28575"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65534" y="4144269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目前进度</a:t>
            </a:r>
          </a:p>
        </p:txBody>
      </p:sp>
      <p:sp>
        <p:nvSpPr>
          <p:cNvPr id="7" name="椭圆 6"/>
          <p:cNvSpPr/>
          <p:nvPr/>
        </p:nvSpPr>
        <p:spPr>
          <a:xfrm>
            <a:off x="4385274" y="1019845"/>
            <a:ext cx="3421452" cy="34214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38178" y="4745518"/>
            <a:ext cx="186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Five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94474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28560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3109423213"/>
      </p:ext>
    </p:extLst>
  </p:cSld>
  <p:clrMapOvr>
    <a:masterClrMapping/>
  </p:clrMapOvr>
  <p:transition advTm="5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398520" y="2730570"/>
            <a:ext cx="3421452" cy="3421448"/>
          </a:xfrm>
          <a:prstGeom prst="ellipse">
            <a:avLst/>
          </a:prstGeom>
          <a:solidFill>
            <a:srgbClr val="E9118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弦形 3"/>
          <p:cNvSpPr/>
          <p:nvPr/>
        </p:nvSpPr>
        <p:spPr>
          <a:xfrm>
            <a:off x="4385274" y="1034359"/>
            <a:ext cx="3421452" cy="3421452"/>
          </a:xfrm>
          <a:prstGeom prst="chord">
            <a:avLst>
              <a:gd name="adj1" fmla="val 3775932"/>
              <a:gd name="adj2" fmla="val 11713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226359" y="2119086"/>
            <a:ext cx="2871127" cy="2315150"/>
          </a:xfrm>
          <a:prstGeom prst="line">
            <a:avLst/>
          </a:prstGeom>
          <a:ln w="28575"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65534" y="4144269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目前进度</a:t>
            </a:r>
          </a:p>
        </p:txBody>
      </p:sp>
      <p:sp>
        <p:nvSpPr>
          <p:cNvPr id="7" name="椭圆 6"/>
          <p:cNvSpPr/>
          <p:nvPr/>
        </p:nvSpPr>
        <p:spPr>
          <a:xfrm>
            <a:off x="4385274" y="1019845"/>
            <a:ext cx="3421452" cy="34214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38178" y="4745518"/>
            <a:ext cx="186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Five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94474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28560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3109423213"/>
      </p:ext>
    </p:extLst>
  </p:cSld>
  <p:clrMapOvr>
    <a:masterClrMapping/>
  </p:clrMapOvr>
  <p:transition advTm="5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94130" y="4948517"/>
            <a:ext cx="5150224" cy="1147075"/>
          </a:xfrm>
          <a:prstGeom prst="rect">
            <a:avLst/>
          </a:prstGeom>
          <a:solidFill>
            <a:srgbClr val="DA106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7030322" y="2524489"/>
            <a:ext cx="688290" cy="1496182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7738966" y="4020671"/>
            <a:ext cx="4632328" cy="524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 flipH="1">
            <a:off x="7712070" y="2299447"/>
            <a:ext cx="4699563" cy="1710644"/>
          </a:xfrm>
          <a:prstGeom prst="rect">
            <a:avLst/>
          </a:prstGeom>
          <a:solidFill>
            <a:srgbClr val="DA106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55047" y="2887673"/>
            <a:ext cx="1129049" cy="1129049"/>
          </a:xfrm>
          <a:prstGeom prst="ellipse">
            <a:avLst/>
          </a:prstGeom>
          <a:gradFill flip="none" rotWithShape="1">
            <a:gsLst>
              <a:gs pos="0">
                <a:srgbClr val="EC52C0"/>
              </a:gs>
              <a:gs pos="71000">
                <a:srgbClr val="DA106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3"/>
          <p:cNvGrpSpPr/>
          <p:nvPr/>
        </p:nvGrpSpPr>
        <p:grpSpPr>
          <a:xfrm rot="12733870">
            <a:off x="5272442" y="2581373"/>
            <a:ext cx="1737042" cy="1737042"/>
            <a:chOff x="5144035" y="2472278"/>
            <a:chExt cx="1913441" cy="1913441"/>
          </a:xfrm>
          <a:gradFill flip="none" rotWithShape="1">
            <a:gsLst>
              <a:gs pos="43000">
                <a:srgbClr val="DA1067"/>
              </a:gs>
              <a:gs pos="0">
                <a:schemeClr val="bg1">
                  <a:alpha val="21000"/>
                </a:schemeClr>
              </a:gs>
            </a:gsLst>
            <a:lin ang="2700000" scaled="1"/>
            <a:tileRect/>
          </a:gradFill>
        </p:grpSpPr>
        <p:sp>
          <p:nvSpPr>
            <p:cNvPr id="19" name="同心圆 18"/>
            <p:cNvSpPr/>
            <p:nvPr/>
          </p:nvSpPr>
          <p:spPr>
            <a:xfrm>
              <a:off x="5144035" y="2472278"/>
              <a:ext cx="1913441" cy="1913441"/>
            </a:xfrm>
            <a:prstGeom prst="donut">
              <a:avLst>
                <a:gd name="adj" fmla="val 11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18407413">
              <a:off x="6455263" y="3586150"/>
              <a:ext cx="293400" cy="358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2"/>
          <p:cNvGrpSpPr/>
          <p:nvPr/>
        </p:nvGrpSpPr>
        <p:grpSpPr>
          <a:xfrm rot="12733870">
            <a:off x="4817621" y="2125202"/>
            <a:ext cx="2653989" cy="2653989"/>
            <a:chOff x="4634247" y="1967247"/>
            <a:chExt cx="2923505" cy="2923505"/>
          </a:xfrm>
          <a:gradFill>
            <a:gsLst>
              <a:gs pos="63000">
                <a:srgbClr val="DA1067"/>
              </a:gs>
              <a:gs pos="100000">
                <a:schemeClr val="bg1">
                  <a:alpha val="21000"/>
                </a:schemeClr>
              </a:gs>
            </a:gsLst>
            <a:lin ang="0" scaled="1"/>
          </a:gradFill>
        </p:grpSpPr>
        <p:sp>
          <p:nvSpPr>
            <p:cNvPr id="18" name="同心圆 17"/>
            <p:cNvSpPr/>
            <p:nvPr/>
          </p:nvSpPr>
          <p:spPr>
            <a:xfrm>
              <a:off x="4634247" y="1967247"/>
              <a:ext cx="2923505" cy="2923505"/>
            </a:xfrm>
            <a:prstGeom prst="donut">
              <a:avLst>
                <a:gd name="adj" fmla="val 113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5001632" y="3170928"/>
              <a:ext cx="437940" cy="53575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150223" y="3056775"/>
            <a:ext cx="2009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使用到的</a:t>
            </a:r>
            <a:endParaRPr lang="en-US" altLang="zh-CN" sz="28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3789" y="4773707"/>
            <a:ext cx="529211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              </a:t>
            </a:r>
            <a:r>
              <a:rPr lang="en-US" altLang="zh-CN" b="1" dirty="0" smtClean="0">
                <a:solidFill>
                  <a:schemeClr val="bg1"/>
                </a:solidFill>
                <a:latin typeface="Calibri中文"/>
                <a:ea typeface="微软雅黑" panose="020B0503020204020204" pitchFamily="34" charset="-122"/>
              </a:rPr>
              <a:t>applicationId"com.example.dpw.rollviewpager"compile'com.jude:rollviewpager:1.2.9'</a:t>
            </a:r>
            <a:endParaRPr lang="en-US" altLang="zh-CN" b="1" dirty="0">
              <a:solidFill>
                <a:schemeClr val="bg1"/>
              </a:solidFill>
              <a:latin typeface="Calibri中文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78271" y="2923660"/>
            <a:ext cx="4760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 {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url"https://raw.github.com/bmob/bmob-android-sdk/master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}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 flipV="1">
            <a:off x="4549806" y="2152666"/>
            <a:ext cx="445407" cy="753160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0" y="2178175"/>
            <a:ext cx="4533732" cy="249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47918" y="1371600"/>
            <a:ext cx="4426155" cy="790843"/>
          </a:xfrm>
          <a:prstGeom prst="rect">
            <a:avLst/>
          </a:prstGeom>
          <a:solidFill>
            <a:srgbClr val="DA106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88259" y="1237127"/>
            <a:ext cx="4545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bg1"/>
                </a:solidFill>
              </a:rPr>
              <a:t>mavenCentral</a:t>
            </a:r>
            <a:r>
              <a:rPr lang="en-US" altLang="zh-CN" b="1" dirty="0" smtClean="0">
                <a:solidFill>
                  <a:schemeClr val="bg1"/>
                </a:solidFill>
              </a:rPr>
              <a:t> ()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compile'com.sackcentury:shinebutton:0.1.6'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4558554" y="3805518"/>
            <a:ext cx="309283" cy="295836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642847" y="4679576"/>
            <a:ext cx="403412" cy="1613648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046259" y="6279776"/>
            <a:ext cx="5145741" cy="0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 flipH="1">
            <a:off x="7032812" y="4773707"/>
            <a:ext cx="5159188" cy="1506067"/>
          </a:xfrm>
          <a:prstGeom prst="rect">
            <a:avLst/>
          </a:prstGeom>
          <a:solidFill>
            <a:srgbClr val="DA106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005918" y="4787152"/>
            <a:ext cx="54191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 'com.android.support:recyclerview-v7:23.3.0' compile 'com.android.support:cardview-v7:23.0.0‘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 'com.squareup.picasso:picasso:2.5.2'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5222526" y="4341603"/>
            <a:ext cx="834256" cy="1760439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1" y="6091518"/>
            <a:ext cx="5244352" cy="13447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6177" y="954741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1.</a:t>
            </a:r>
            <a:r>
              <a:rPr lang="zh-CN" altLang="en-US" b="1" dirty="0" smtClean="0">
                <a:solidFill>
                  <a:schemeClr val="bg1"/>
                </a:solidFill>
              </a:rPr>
              <a:t>点赞按钮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894" y="3135208"/>
            <a:ext cx="4477871" cy="591575"/>
          </a:xfrm>
          <a:prstGeom prst="rect">
            <a:avLst/>
          </a:prstGeom>
          <a:solidFill>
            <a:srgbClr val="DA106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0" y="3130151"/>
            <a:ext cx="477370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compile 'de.hdodenhof:circleimageview:2.1.0'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9977" y="2653552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2.</a:t>
            </a:r>
            <a:r>
              <a:rPr lang="zh-CN" altLang="en-US" b="1" dirty="0" smtClean="0">
                <a:solidFill>
                  <a:schemeClr val="bg1"/>
                </a:solidFill>
              </a:rPr>
              <a:t>圆形头像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8941" y="4258235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 3.</a:t>
            </a:r>
            <a:r>
              <a:rPr lang="zh-CN" altLang="en-US" b="1" dirty="0" smtClean="0">
                <a:solidFill>
                  <a:schemeClr val="bg1"/>
                </a:solidFill>
              </a:rPr>
              <a:t>图片轮播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 flipV="1">
            <a:off x="0" y="3697942"/>
            <a:ext cx="4491319" cy="53788"/>
          </a:xfrm>
          <a:prstGeom prst="line">
            <a:avLst/>
          </a:prstGeom>
          <a:ln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790331" y="2290482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4.Bmob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后台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04262" y="4199077"/>
            <a:ext cx="313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 3.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cardview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552452"/>
      </p:ext>
    </p:extLst>
  </p:cSld>
  <p:clrMapOvr>
    <a:masterClrMapping/>
  </p:clrMapOvr>
  <p:transition advTm="3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8224" y="4383306"/>
            <a:ext cx="100852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                </a:t>
            </a:r>
            <a:r>
              <a:rPr lang="en-US" altLang="zh-CN" sz="2800" b="1" dirty="0" err="1" smtClean="0">
                <a:solidFill>
                  <a:schemeClr val="bg1"/>
                </a:solidFill>
              </a:rPr>
              <a:t>Bmob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解决了后端逻辑重复开发和维护的问题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endParaRPr lang="zh-CN" altLang="en-US" sz="2800" b="1" dirty="0" smtClean="0">
              <a:solidFill>
                <a:schemeClr val="bg1"/>
              </a:solidFill>
            </a:endParaRPr>
          </a:p>
          <a:p>
            <a:r>
              <a:rPr lang="zh-CN" altLang="en-US" sz="2800" b="1" dirty="0" smtClean="0">
                <a:solidFill>
                  <a:schemeClr val="bg1"/>
                </a:solidFill>
              </a:rPr>
              <a:t>                 无需后端编程和租用服务器 让移动开发更简单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1692" y="2122956"/>
            <a:ext cx="53721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用户注册信息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9326" y="2837330"/>
            <a:ext cx="658971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社团信息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53" y="2704540"/>
            <a:ext cx="11809413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630556"/>
            <a:ext cx="12192000" cy="422744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7294" y="117477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EC5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介 绍</a:t>
            </a:r>
            <a:endParaRPr lang="zh-CN" altLang="en-US" sz="3600" b="1" dirty="0">
              <a:solidFill>
                <a:srgbClr val="EC52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07096" y="2333685"/>
            <a:ext cx="117546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</a:rPr>
              <a:t>项目背景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4114800" lvl="8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1" dirty="0" smtClean="0">
                <a:solidFill>
                  <a:srgbClr val="FFFF00"/>
                </a:solidFill>
              </a:rPr>
              <a:t>需求介绍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marL="4114800" lvl="8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</a:rPr>
              <a:t>总体设计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1" dirty="0" smtClean="0">
                <a:solidFill>
                  <a:srgbClr val="FFFF00"/>
                </a:solidFill>
              </a:rPr>
              <a:t>功能概述</a:t>
            </a:r>
            <a:endParaRPr lang="zh-CN" altLang="en-US" sz="3200" b="1" spc="300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114800" lvl="8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b="1" dirty="0" smtClean="0">
                <a:solidFill>
                  <a:schemeClr val="bg1"/>
                </a:solidFill>
              </a:rPr>
              <a:t>目前进度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4114800" lvl="8" indent="-457200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3200" b="1" spc="3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4182" y="621377"/>
            <a:ext cx="1753132" cy="17531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0"/>
          </p:cNvCxnSpPr>
          <p:nvPr/>
        </p:nvCxnSpPr>
        <p:spPr>
          <a:xfrm>
            <a:off x="1570748" y="621377"/>
            <a:ext cx="0" cy="2045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52522" y="4359965"/>
            <a:ext cx="375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4612754"/>
      </p:ext>
    </p:extLst>
  </p:cSld>
  <p:clrMapOvr>
    <a:masterClrMapping/>
  </p:clrMapOvr>
  <p:transition advTm="5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活动信息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179" y="2667841"/>
            <a:ext cx="11742737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评论信息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432" y="2840412"/>
            <a:ext cx="11056937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收藏信息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34" y="3193957"/>
            <a:ext cx="11933237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反馈信息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831" y="2523565"/>
            <a:ext cx="1206658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28" y="2399460"/>
            <a:ext cx="121523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72"/>
          <p:cNvSpPr/>
          <p:nvPr/>
        </p:nvSpPr>
        <p:spPr>
          <a:xfrm>
            <a:off x="5200080" y="1355652"/>
            <a:ext cx="1825409" cy="436934"/>
          </a:xfrm>
          <a:prstGeom prst="roundRect">
            <a:avLst>
              <a:gd name="adj" fmla="val 21110"/>
            </a:avLst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23"/>
          <p:cNvSpPr txBox="1"/>
          <p:nvPr/>
        </p:nvSpPr>
        <p:spPr>
          <a:xfrm>
            <a:off x="5263454" y="1349498"/>
            <a:ext cx="194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活动报名信息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59106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 后台管理端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0" y="1048871"/>
            <a:ext cx="4881282" cy="4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890772" y="1794165"/>
            <a:ext cx="3964592" cy="3964592"/>
          </a:xfrm>
          <a:prstGeom prst="ellipse">
            <a:avLst/>
          </a:prstGeom>
          <a:solidFill>
            <a:srgbClr val="E9118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221068" y="1993893"/>
            <a:ext cx="35451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     主要实现的是四个大模块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主要实现的功能是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1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）显示社团 活动 收藏 列表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 登录  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6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）评论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3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 注册   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7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）修改密码（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4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 搜索   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8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）删除收藏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5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 收藏   （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9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）提交反馈</a:t>
            </a:r>
            <a:endParaRPr lang="en-US" altLang="zh-CN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1904" y="1267983"/>
            <a:ext cx="1323980" cy="4687107"/>
            <a:chOff x="751904" y="1267983"/>
            <a:chExt cx="1323980" cy="468710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414232" y="1267983"/>
              <a:ext cx="0" cy="3358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弧形 7"/>
            <p:cNvSpPr/>
            <p:nvPr/>
          </p:nvSpPr>
          <p:spPr>
            <a:xfrm>
              <a:off x="751904" y="4631110"/>
              <a:ext cx="1323980" cy="1323980"/>
            </a:xfrm>
            <a:prstGeom prst="arc">
              <a:avLst>
                <a:gd name="adj1" fmla="val 12935667"/>
                <a:gd name="adj2" fmla="val 19476206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813730" y="4808816"/>
            <a:ext cx="1200329" cy="1200329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59896" y="5178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引导页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66281" y="733349"/>
            <a:ext cx="2026920" cy="533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5515" y="804254"/>
            <a:ext cx="1665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D2107F"/>
                </a:solidFill>
              </a:rPr>
              <a:t>详细页面</a:t>
            </a:r>
            <a:endParaRPr lang="zh-CN" altLang="en-US" sz="2000" b="1" dirty="0">
              <a:solidFill>
                <a:srgbClr val="D2107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6655" y="56715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截图</a:t>
            </a:r>
            <a:endParaRPr lang="zh-CN" altLang="en-US" sz="3600" b="1" dirty="0">
              <a:solidFill>
                <a:srgbClr val="FFFF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536400"/>
            <a:ext cx="2648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67920"/>
            <a:ext cx="9585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7193593" y="1313457"/>
            <a:ext cx="51424" cy="33117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/>
          <p:cNvSpPr/>
          <p:nvPr/>
        </p:nvSpPr>
        <p:spPr>
          <a:xfrm>
            <a:off x="6543317" y="4664812"/>
            <a:ext cx="1323980" cy="1323980"/>
          </a:xfrm>
          <a:prstGeom prst="arc">
            <a:avLst>
              <a:gd name="adj1" fmla="val 12935667"/>
              <a:gd name="adj2" fmla="val 1947620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604757" y="4802956"/>
            <a:ext cx="1200329" cy="1200329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564270" y="5173717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个人页面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840426" y="1267920"/>
            <a:ext cx="1323980" cy="3708024"/>
            <a:chOff x="3683979" y="1267920"/>
            <a:chExt cx="1323980" cy="3708024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4346307" y="1267920"/>
              <a:ext cx="0" cy="23789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>
              <a:off x="3683979" y="3651964"/>
              <a:ext cx="1323980" cy="1323980"/>
            </a:xfrm>
            <a:prstGeom prst="arc">
              <a:avLst>
                <a:gd name="adj1" fmla="val 12935667"/>
                <a:gd name="adj2" fmla="val 19476206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4902252" y="3829670"/>
            <a:ext cx="1200329" cy="1200329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948078" y="419900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活动页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927454" y="1321708"/>
            <a:ext cx="1323980" cy="2977675"/>
            <a:chOff x="2156053" y="1267920"/>
            <a:chExt cx="1323980" cy="2977675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2818381" y="1267920"/>
              <a:ext cx="0" cy="16485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弧形 42"/>
            <p:cNvSpPr/>
            <p:nvPr/>
          </p:nvSpPr>
          <p:spPr>
            <a:xfrm>
              <a:off x="2156053" y="2921615"/>
              <a:ext cx="1323980" cy="1323980"/>
            </a:xfrm>
            <a:prstGeom prst="arc">
              <a:avLst>
                <a:gd name="adj1" fmla="val 12935667"/>
                <a:gd name="adj2" fmla="val 19476206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椭圆 43"/>
          <p:cNvSpPr/>
          <p:nvPr/>
        </p:nvSpPr>
        <p:spPr>
          <a:xfrm>
            <a:off x="1989280" y="3153109"/>
            <a:ext cx="1200329" cy="1200329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2029995" y="35224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登录</a:t>
            </a:r>
            <a:r>
              <a:rPr lang="zh-CN" altLang="en-US" sz="2400" dirty="0">
                <a:solidFill>
                  <a:schemeClr val="bg1"/>
                </a:solidFill>
              </a:rPr>
              <a:t>页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3500759" y="1237130"/>
            <a:ext cx="1323980" cy="4232147"/>
            <a:chOff x="2156053" y="1267920"/>
            <a:chExt cx="1323980" cy="2977674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2818381" y="1267920"/>
              <a:ext cx="0" cy="16485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弧形 47"/>
            <p:cNvSpPr/>
            <p:nvPr/>
          </p:nvSpPr>
          <p:spPr>
            <a:xfrm>
              <a:off x="2156053" y="3283143"/>
              <a:ext cx="1323980" cy="962451"/>
            </a:xfrm>
            <a:prstGeom prst="arc">
              <a:avLst>
                <a:gd name="adj1" fmla="val 12935667"/>
                <a:gd name="adj2" fmla="val 19476206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50"/>
          <p:cNvSpPr/>
          <p:nvPr/>
        </p:nvSpPr>
        <p:spPr>
          <a:xfrm>
            <a:off x="3576032" y="4363344"/>
            <a:ext cx="1200329" cy="1200329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0634" y="4732675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首页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5126096"/>
      </p:ext>
    </p:extLst>
  </p:cSld>
  <p:clrMapOvr>
    <a:masterClrMapping/>
  </p:clrMapOvr>
  <p:transition advTm="33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9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9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9" grpId="1" animBg="1"/>
      <p:bldP spid="25" grpId="0"/>
      <p:bldP spid="26" grpId="0" animBg="1"/>
      <p:bldP spid="27" grpId="0"/>
      <p:bldP spid="28" grpId="0"/>
      <p:bldP spid="38" grpId="0" animBg="1"/>
      <p:bldP spid="38" grpId="1" animBg="1"/>
      <p:bldP spid="39" grpId="0"/>
      <p:bldP spid="37" grpId="0" animBg="1"/>
      <p:bldP spid="37" grpId="1" animBg="1"/>
      <p:bldP spid="40" grpId="0"/>
      <p:bldP spid="44" grpId="0" animBg="1"/>
      <p:bldP spid="44" grpId="1" animBg="1"/>
      <p:bldP spid="45" grpId="0"/>
      <p:bldP spid="51" grpId="0" animBg="1"/>
      <p:bldP spid="51" grpId="1" animBg="1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1569660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引导页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98211" y="141582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引导页 欢迎页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199" y="554130"/>
            <a:ext cx="1508304" cy="1530163"/>
          </a:xfrm>
          <a:prstGeom prst="rect">
            <a:avLst/>
          </a:prstGeom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0079" y="2300718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 descr="E:\QQ\qq数据\2019256854\Image\C2C\CF72D4ACD0DE32D045CA1A69DEE5356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6920" y="2300717"/>
            <a:ext cx="2389500" cy="4248000"/>
          </a:xfrm>
          <a:prstGeom prst="rect">
            <a:avLst/>
          </a:prstGeom>
          <a:noFill/>
        </p:spPr>
      </p:pic>
      <p:pic>
        <p:nvPicPr>
          <p:cNvPr id="11267" name="Picture 3" descr="E:\QQ\qq数据\2019256854\Image\C2C\E7118F0C267870AF7FF83CB19D4443D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04967" y="2299447"/>
            <a:ext cx="2389500" cy="4248000"/>
          </a:xfrm>
          <a:prstGeom prst="rect">
            <a:avLst/>
          </a:prstGeom>
          <a:noFill/>
        </p:spPr>
      </p:pic>
      <p:sp>
        <p:nvSpPr>
          <p:cNvPr id="18" name="弦形 17"/>
          <p:cNvSpPr/>
          <p:nvPr/>
        </p:nvSpPr>
        <p:spPr>
          <a:xfrm>
            <a:off x="8870298" y="3236147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空心弧 18"/>
          <p:cNvSpPr/>
          <p:nvPr/>
        </p:nvSpPr>
        <p:spPr>
          <a:xfrm rot="5400000">
            <a:off x="9053028" y="3418877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弧形 20"/>
          <p:cNvSpPr/>
          <p:nvPr/>
        </p:nvSpPr>
        <p:spPr>
          <a:xfrm rot="10800000">
            <a:off x="9215561" y="3611471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4"/>
          <p:cNvSpPr txBox="1"/>
          <p:nvPr/>
        </p:nvSpPr>
        <p:spPr>
          <a:xfrm>
            <a:off x="8921676" y="4099253"/>
            <a:ext cx="114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5%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/>
      <p:bldP spid="18" grpId="0" animBg="1"/>
      <p:bldP spid="19" grpId="0" animBg="1"/>
      <p:bldP spid="21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登录页面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98211" y="1415825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登录页面 注册页面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弦形 10"/>
          <p:cNvSpPr/>
          <p:nvPr/>
        </p:nvSpPr>
        <p:spPr>
          <a:xfrm>
            <a:off x="8426545" y="3128570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/>
          <p:cNvSpPr/>
          <p:nvPr/>
        </p:nvSpPr>
        <p:spPr>
          <a:xfrm rot="5400000">
            <a:off x="8609275" y="3311300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弧形 12"/>
          <p:cNvSpPr/>
          <p:nvPr/>
        </p:nvSpPr>
        <p:spPr>
          <a:xfrm rot="10800000">
            <a:off x="8771808" y="3503894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77923" y="3991676"/>
            <a:ext cx="1407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10%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0199" y="554130"/>
            <a:ext cx="1773404" cy="1799105"/>
          </a:xfrm>
          <a:prstGeom prst="rect">
            <a:avLst/>
          </a:prstGeom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1188" y="2460813"/>
            <a:ext cx="2447366" cy="396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9723" y="2487706"/>
            <a:ext cx="222735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5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/>
      <p:bldP spid="11" grpId="0" animBg="1"/>
      <p:bldP spid="12" grpId="0" animBg="1"/>
      <p:bldP spid="13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1107996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首页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弦形 10"/>
          <p:cNvSpPr/>
          <p:nvPr/>
        </p:nvSpPr>
        <p:spPr>
          <a:xfrm>
            <a:off x="8373534" y="3155074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/>
          <p:cNvSpPr/>
          <p:nvPr/>
        </p:nvSpPr>
        <p:spPr>
          <a:xfrm rot="5400000">
            <a:off x="8609275" y="3311300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弧形 12"/>
          <p:cNvSpPr/>
          <p:nvPr/>
        </p:nvSpPr>
        <p:spPr>
          <a:xfrm rot="10800000">
            <a:off x="8771808" y="3503894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77923" y="3991676"/>
            <a:ext cx="1545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20%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0916" y="2368298"/>
            <a:ext cx="2389500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9394" y="2408294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084" y="2395182"/>
            <a:ext cx="2389500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19" descr="dr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24" name="文本框 8"/>
          <p:cNvSpPr txBox="1"/>
          <p:nvPr/>
        </p:nvSpPr>
        <p:spPr>
          <a:xfrm>
            <a:off x="3898211" y="1415825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首页   招新页面  所有社团页面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43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11" grpId="0" animBg="1"/>
      <p:bldP spid="12" grpId="0" animBg="1"/>
      <p:bldP spid="13" grpId="0" animBg="1"/>
      <p:bldP spid="1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1107996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首页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弦形 10"/>
          <p:cNvSpPr/>
          <p:nvPr/>
        </p:nvSpPr>
        <p:spPr>
          <a:xfrm>
            <a:off x="8373534" y="3155074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/>
          <p:cNvSpPr/>
          <p:nvPr/>
        </p:nvSpPr>
        <p:spPr>
          <a:xfrm rot="5400000">
            <a:off x="8609275" y="3311300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弧形 12"/>
          <p:cNvSpPr/>
          <p:nvPr/>
        </p:nvSpPr>
        <p:spPr>
          <a:xfrm rot="10800000">
            <a:off x="8771808" y="3503894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77923" y="3991676"/>
            <a:ext cx="1560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40%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17" name="文本框 8"/>
          <p:cNvSpPr txBox="1"/>
          <p:nvPr/>
        </p:nvSpPr>
        <p:spPr>
          <a:xfrm>
            <a:off x="3898211" y="1415825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社团详情页面    搜索社团页面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8641" y="2272553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3547" y="2314164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43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11" grpId="0" animBg="1"/>
      <p:bldP spid="12" grpId="0" animBg="1"/>
      <p:bldP spid="13" grpId="0" animBg="1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弦形 3"/>
          <p:cNvSpPr/>
          <p:nvPr/>
        </p:nvSpPr>
        <p:spPr>
          <a:xfrm>
            <a:off x="4385274" y="1034359"/>
            <a:ext cx="3421452" cy="3421452"/>
          </a:xfrm>
          <a:prstGeom prst="chord">
            <a:avLst>
              <a:gd name="adj1" fmla="val 3775932"/>
              <a:gd name="adj2" fmla="val 11713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226359" y="2119086"/>
            <a:ext cx="2871127" cy="2315150"/>
          </a:xfrm>
          <a:prstGeom prst="line">
            <a:avLst/>
          </a:prstGeom>
          <a:ln w="28575"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411967" y="2770911"/>
            <a:ext cx="3421452" cy="3421448"/>
          </a:xfrm>
          <a:prstGeom prst="ellipse">
            <a:avLst/>
          </a:prstGeom>
          <a:solidFill>
            <a:srgbClr val="E9118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95561" y="417262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项目背景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85274" y="1019845"/>
            <a:ext cx="3421452" cy="34214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98169" y="4745518"/>
            <a:ext cx="1914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4474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28560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1270842221"/>
      </p:ext>
    </p:extLst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活动页面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3898211" y="1415825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社团活动页面  搜索活动页面   查看活动详情页面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pic>
        <p:nvPicPr>
          <p:cNvPr id="2050" name="Picture 2" descr="E:\QQ\qq数据\1026086117\FileRecv\MobileFile\Screenshot_2016-11-11-11-50-01-219_com.neusoft.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8087" y="2178423"/>
            <a:ext cx="2389500" cy="4248000"/>
          </a:xfrm>
          <a:prstGeom prst="rect">
            <a:avLst/>
          </a:prstGeom>
          <a:noFill/>
        </p:spPr>
      </p:pic>
      <p:sp>
        <p:nvSpPr>
          <p:cNvPr id="30" name="弦形 29"/>
          <p:cNvSpPr/>
          <p:nvPr/>
        </p:nvSpPr>
        <p:spPr>
          <a:xfrm>
            <a:off x="9269334" y="3343723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空心弧 30"/>
          <p:cNvSpPr/>
          <p:nvPr/>
        </p:nvSpPr>
        <p:spPr>
          <a:xfrm rot="5400000">
            <a:off x="9452064" y="3526453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弧形 31"/>
          <p:cNvSpPr/>
          <p:nvPr/>
        </p:nvSpPr>
        <p:spPr>
          <a:xfrm rot="10800000">
            <a:off x="9614597" y="3719047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14"/>
          <p:cNvSpPr txBox="1"/>
          <p:nvPr/>
        </p:nvSpPr>
        <p:spPr>
          <a:xfrm>
            <a:off x="9320712" y="4206829"/>
            <a:ext cx="1564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60%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pic>
        <p:nvPicPr>
          <p:cNvPr id="7169" name="Picture 1" descr="E:\QQ\qq数据\2019256854\Image\C2C\6FC7134373669716AEAAF611C03850D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9178" y="2164975"/>
            <a:ext cx="2389500" cy="4248000"/>
          </a:xfrm>
          <a:prstGeom prst="rect">
            <a:avLst/>
          </a:prstGeom>
          <a:noFill/>
        </p:spPr>
      </p:pic>
      <p:pic>
        <p:nvPicPr>
          <p:cNvPr id="7170" name="Picture 2" descr="E:\QQ\qq数据\2019256854\Image\C2C\A979E2F6E5BD293EA3D9F07D8FBA344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8376" y="2151529"/>
            <a:ext cx="2389500" cy="42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22" grpId="0"/>
      <p:bldP spid="30" grpId="0" animBg="1"/>
      <p:bldP spid="31" grpId="0" animBg="1"/>
      <p:bldP spid="32" grpId="0" animBg="1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活动页面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3898211" y="1415825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添加评价页面  收藏活动   是否确认报名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pic>
        <p:nvPicPr>
          <p:cNvPr id="34820" name="Picture 4" descr="E:\QQ\qq数据\1026086117\FileRecv\MobileFile\Screenshot_2016-11-11-11-52-48-686_com.neusoft.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4052" y="2232212"/>
            <a:ext cx="2389500" cy="4248000"/>
          </a:xfrm>
          <a:prstGeom prst="rect">
            <a:avLst/>
          </a:prstGeom>
          <a:noFill/>
        </p:spPr>
      </p:pic>
      <p:sp>
        <p:nvSpPr>
          <p:cNvPr id="25" name="弦形 24"/>
          <p:cNvSpPr/>
          <p:nvPr/>
        </p:nvSpPr>
        <p:spPr>
          <a:xfrm>
            <a:off x="9045110" y="3209252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 rot="5400000">
            <a:off x="9227840" y="3391982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 rot="10800000">
            <a:off x="9390373" y="3584576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4"/>
          <p:cNvSpPr txBox="1"/>
          <p:nvPr/>
        </p:nvSpPr>
        <p:spPr>
          <a:xfrm>
            <a:off x="9096488" y="4072358"/>
            <a:ext cx="1545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70%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8300" y="2246929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E:\QQ\qq数据\2019256854\Image\C2C\8B854B3AD9E4C6A9992DBF26BA37259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5141" y="2245658"/>
            <a:ext cx="2389500" cy="42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22" grpId="0"/>
      <p:bldP spid="25" grpId="0" animBg="1"/>
      <p:bldP spid="26" grpId="0" animBg="1"/>
      <p:bldP spid="27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1569660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消息页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弦形 10"/>
          <p:cNvSpPr/>
          <p:nvPr/>
        </p:nvSpPr>
        <p:spPr>
          <a:xfrm>
            <a:off x="8373534" y="3155074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/>
          <p:cNvSpPr/>
          <p:nvPr/>
        </p:nvSpPr>
        <p:spPr>
          <a:xfrm rot="5400000">
            <a:off x="8609275" y="3311300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弧形 12"/>
          <p:cNvSpPr/>
          <p:nvPr/>
        </p:nvSpPr>
        <p:spPr>
          <a:xfrm rot="10800000">
            <a:off x="8771808" y="3503894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77923" y="3991676"/>
            <a:ext cx="1545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70%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17" name="文本框 8"/>
          <p:cNvSpPr txBox="1"/>
          <p:nvPr/>
        </p:nvSpPr>
        <p:spPr>
          <a:xfrm>
            <a:off x="3898211" y="14158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消息页面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512" y="2151530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43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11" grpId="0" animBg="1"/>
      <p:bldP spid="12" grpId="0" animBg="1"/>
      <p:bldP spid="13" grpId="0" animBg="1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个人页面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3898211" y="1415825"/>
            <a:ext cx="616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个人页面   收藏活动 列表  查看收藏活动详情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25" name="弦形 24"/>
          <p:cNvSpPr/>
          <p:nvPr/>
        </p:nvSpPr>
        <p:spPr>
          <a:xfrm>
            <a:off x="9045110" y="3209252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 rot="5400000">
            <a:off x="9227840" y="3391982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 rot="10800000">
            <a:off x="9390373" y="3584576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4"/>
          <p:cNvSpPr txBox="1"/>
          <p:nvPr/>
        </p:nvSpPr>
        <p:spPr>
          <a:xfrm>
            <a:off x="9096488" y="4072358"/>
            <a:ext cx="1545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80%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1665" y="2193460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6757" y="2214053"/>
            <a:ext cx="2365714" cy="420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7685" y="2192443"/>
            <a:ext cx="2365714" cy="420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22" grpId="0"/>
      <p:bldP spid="25" grpId="0" animBg="1"/>
      <p:bldP spid="26" grpId="0" animBg="1"/>
      <p:bldP spid="27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57851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个人页面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3898211" y="1415825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删除收藏活动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25" name="弦形 24"/>
          <p:cNvSpPr/>
          <p:nvPr/>
        </p:nvSpPr>
        <p:spPr>
          <a:xfrm>
            <a:off x="9045110" y="3209252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 rot="5400000">
            <a:off x="9227840" y="3391982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 rot="10800000">
            <a:off x="9390373" y="3584576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4"/>
          <p:cNvSpPr txBox="1"/>
          <p:nvPr/>
        </p:nvSpPr>
        <p:spPr>
          <a:xfrm>
            <a:off x="9096488" y="4072358"/>
            <a:ext cx="1494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85%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7453" y="2197844"/>
            <a:ext cx="2468572" cy="417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22" grpId="0"/>
      <p:bldP spid="25" grpId="0" animBg="1"/>
      <p:bldP spid="26" grpId="0" animBg="1"/>
      <p:bldP spid="27" grpId="0" animBg="1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个人页面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3898211" y="1415825"/>
            <a:ext cx="4791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设置页面  修改密码  修改密码成功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25" name="弦形 24"/>
          <p:cNvSpPr/>
          <p:nvPr/>
        </p:nvSpPr>
        <p:spPr>
          <a:xfrm>
            <a:off x="9045110" y="3209252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 rot="5400000">
            <a:off x="9227840" y="3391982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 rot="10800000">
            <a:off x="9390373" y="3584576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4"/>
          <p:cNvSpPr txBox="1"/>
          <p:nvPr/>
        </p:nvSpPr>
        <p:spPr>
          <a:xfrm>
            <a:off x="9096488" y="4072358"/>
            <a:ext cx="1561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90%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935" y="2394847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1877" y="2395163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6818" y="2394847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22" grpId="0"/>
      <p:bldP spid="25" grpId="0" animBg="1"/>
      <p:bldP spid="26" grpId="0" animBg="1"/>
      <p:bldP spid="27" grpId="0" animBg="1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79905" y="2944404"/>
            <a:ext cx="6452130" cy="316874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8211" y="443972"/>
            <a:ext cx="2031325" cy="828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600" kern="100" dirty="0" smtClean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个人页面</a:t>
            </a:r>
            <a:endParaRPr lang="zh-CN" altLang="zh-CN" sz="3600" kern="100" dirty="0">
              <a:solidFill>
                <a:srgbClr val="FFFF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728" y="486074"/>
            <a:ext cx="364845" cy="1547446"/>
          </a:xfrm>
          <a:prstGeom prst="rect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8573" y="1259797"/>
            <a:ext cx="7369752" cy="77372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78923" y="1275148"/>
            <a:ext cx="1564805" cy="6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8923" y="1261500"/>
            <a:ext cx="0" cy="1682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8"/>
          <p:cNvSpPr txBox="1"/>
          <p:nvPr/>
        </p:nvSpPr>
        <p:spPr>
          <a:xfrm>
            <a:off x="3898211" y="1415825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反馈页面  提交反馈页面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d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811" y="204506"/>
            <a:ext cx="1773404" cy="1799105"/>
          </a:xfrm>
          <a:prstGeom prst="rect">
            <a:avLst/>
          </a:prstGeom>
        </p:spPr>
      </p:pic>
      <p:sp>
        <p:nvSpPr>
          <p:cNvPr id="25" name="弦形 24"/>
          <p:cNvSpPr/>
          <p:nvPr/>
        </p:nvSpPr>
        <p:spPr>
          <a:xfrm>
            <a:off x="9045110" y="3209252"/>
            <a:ext cx="2922666" cy="2922666"/>
          </a:xfrm>
          <a:prstGeom prst="chord">
            <a:avLst>
              <a:gd name="adj1" fmla="val 5412741"/>
              <a:gd name="adj2" fmla="val 1620000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 rot="5400000">
            <a:off x="9227840" y="3391982"/>
            <a:ext cx="2557205" cy="2557205"/>
          </a:xfrm>
          <a:prstGeom prst="blockArc">
            <a:avLst>
              <a:gd name="adj1" fmla="val 10800000"/>
              <a:gd name="adj2" fmla="val 21597935"/>
              <a:gd name="adj3" fmla="val 11700"/>
            </a:avLst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26"/>
          <p:cNvSpPr/>
          <p:nvPr/>
        </p:nvSpPr>
        <p:spPr>
          <a:xfrm rot="10800000">
            <a:off x="9390373" y="3584576"/>
            <a:ext cx="2232140" cy="2232140"/>
          </a:xfrm>
          <a:prstGeom prst="arc">
            <a:avLst>
              <a:gd name="adj1" fmla="val 16200000"/>
              <a:gd name="adj2" fmla="val 534856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4"/>
          <p:cNvSpPr txBox="1"/>
          <p:nvPr/>
        </p:nvSpPr>
        <p:spPr>
          <a:xfrm>
            <a:off x="9096488" y="4072358"/>
            <a:ext cx="1561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Broadway" panose="04040905080B02020502" pitchFamily="82" charset="0"/>
                <a:ea typeface="时尚中黑简体" panose="01010104010101010101" pitchFamily="2" charset="-122"/>
              </a:rPr>
              <a:t>99%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  <a:ea typeface="时尚中黑简体" panose="01010104010101010101" pitchFamily="2" charset="-122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452" y="2381400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1406" y="2367952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502" y="2394847"/>
            <a:ext cx="2389339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95574245"/>
      </p:ext>
    </p:extLst>
  </p:cSld>
  <p:clrMapOvr>
    <a:masterClrMapping/>
  </p:clrMapOvr>
  <p:transition advTm="3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118C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22" grpId="0"/>
      <p:bldP spid="25" grpId="0" animBg="1"/>
      <p:bldP spid="26" grpId="0" animBg="1"/>
      <p:bldP spid="27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958213" y="-995252"/>
            <a:ext cx="275573" cy="275573"/>
          </a:xfrm>
          <a:prstGeom prst="ellipse">
            <a:avLst/>
          </a:prstGeom>
          <a:solidFill>
            <a:srgbClr val="CF17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853187" y="-1"/>
            <a:ext cx="2485623" cy="1767626"/>
          </a:xfrm>
          <a:prstGeom prst="rect">
            <a:avLst/>
          </a:prstGeom>
          <a:solidFill>
            <a:srgbClr val="CF1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947326" y="1700373"/>
            <a:ext cx="164205" cy="1642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34668" y="3195629"/>
            <a:ext cx="7705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Thank you</a:t>
            </a:r>
            <a:r>
              <a:rPr lang="zh-CN" altLang="en-US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4220972650"/>
      </p:ext>
    </p:extLst>
  </p:cSld>
  <p:clrMapOvr>
    <a:masterClrMapping/>
  </p:clrMapOvr>
  <p:transition advTm="1111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93530" y="672353"/>
            <a:ext cx="11698470" cy="5862918"/>
            <a:chOff x="8786625" y="1869140"/>
            <a:chExt cx="3038476" cy="2941757"/>
          </a:xfrm>
        </p:grpSpPr>
        <p:sp>
          <p:nvSpPr>
            <p:cNvPr id="11" name="椭圆 10"/>
            <p:cNvSpPr/>
            <p:nvPr/>
          </p:nvSpPr>
          <p:spPr>
            <a:xfrm>
              <a:off x="8786625" y="1869140"/>
              <a:ext cx="3038476" cy="2941757"/>
            </a:xfrm>
            <a:prstGeom prst="ellipse">
              <a:avLst/>
            </a:prstGeom>
            <a:solidFill>
              <a:srgbClr val="E9118C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62422" y="2394790"/>
              <a:ext cx="2583218" cy="199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 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在大学校园里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学生社团活动向来就是一道亮丽的风景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它总是以活动内容的新颖、形式的新奇吸引着大学生。随着我国高等教育改革的不断深入和素质教育的大力实施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学生社团在大学生的成长中的独特作用越来越明显。让大学生更多的了解东软的社团，以及及时了解到每个社团所举办的活动。                                         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2746098968"/>
      </p:ext>
    </p:extLst>
  </p:cSld>
  <p:clrMapOvr>
    <a:masterClrMapping/>
  </p:clrMapOvr>
  <p:transition advTm="7547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398520" y="2730570"/>
            <a:ext cx="3421452" cy="3421448"/>
          </a:xfrm>
          <a:prstGeom prst="ellipse">
            <a:avLst/>
          </a:prstGeom>
          <a:solidFill>
            <a:srgbClr val="E9118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弦形 3"/>
          <p:cNvSpPr/>
          <p:nvPr/>
        </p:nvSpPr>
        <p:spPr>
          <a:xfrm>
            <a:off x="4385274" y="1034359"/>
            <a:ext cx="3421452" cy="3421452"/>
          </a:xfrm>
          <a:prstGeom prst="chord">
            <a:avLst>
              <a:gd name="adj1" fmla="val 3775932"/>
              <a:gd name="adj2" fmla="val 11713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226359" y="2119086"/>
            <a:ext cx="2871127" cy="2315150"/>
          </a:xfrm>
          <a:prstGeom prst="line">
            <a:avLst/>
          </a:prstGeom>
          <a:ln w="28575"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51850" y="42900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2800" b="1" dirty="0" smtClean="0">
                <a:solidFill>
                  <a:schemeClr val="bg1"/>
                </a:solidFill>
              </a:rPr>
              <a:t>需求介绍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85274" y="1019845"/>
            <a:ext cx="3421452" cy="34214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38178" y="4745518"/>
            <a:ext cx="1888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Two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94474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28560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3063437967"/>
      </p:ext>
    </p:extLst>
  </p:cSld>
  <p:clrMapOvr>
    <a:masterClrMapping/>
  </p:clrMapOvr>
  <p:transition advTm="54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66281" y="730349"/>
            <a:ext cx="2026920" cy="533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13523" y="4103145"/>
            <a:ext cx="876525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社团文化已经成为校园核心文化的基础。而广大的学生群体更加适合成为我们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的使用对象，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更加容易满足赞助商对校园市场的需求，为更多的赞助商们提供一个优越的宣传平台。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275319" y="1723445"/>
            <a:ext cx="1690315" cy="1690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07680" y="1813560"/>
            <a:ext cx="670560" cy="670560"/>
          </a:xfrm>
          <a:prstGeom prst="ellipse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574157" y="1934569"/>
            <a:ext cx="1632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具有自己的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App</a:t>
            </a:r>
          </a:p>
          <a:p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特色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加号 17"/>
          <p:cNvSpPr/>
          <p:nvPr/>
        </p:nvSpPr>
        <p:spPr>
          <a:xfrm>
            <a:off x="3113837" y="2182906"/>
            <a:ext cx="975360" cy="97536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加号 18"/>
          <p:cNvSpPr/>
          <p:nvPr/>
        </p:nvSpPr>
        <p:spPr>
          <a:xfrm>
            <a:off x="7055421" y="2209800"/>
            <a:ext cx="975360" cy="97536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60258" y="806549"/>
            <a:ext cx="1416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Information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533400"/>
            <a:ext cx="2648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1264920"/>
            <a:ext cx="9585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186112" y="4047978"/>
            <a:ext cx="9154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186112" y="5986975"/>
            <a:ext cx="91337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45588" y="4047978"/>
            <a:ext cx="978939" cy="193899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01284" y="4786643"/>
            <a:ext cx="800219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C52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</a:t>
            </a:r>
            <a:endParaRPr lang="zh-CN" altLang="en-US" sz="2400" b="1" dirty="0">
              <a:solidFill>
                <a:srgbClr val="EC52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149904" y="1721073"/>
            <a:ext cx="1733028" cy="17330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95516" y="1694877"/>
            <a:ext cx="670560" cy="670560"/>
          </a:xfrm>
          <a:prstGeom prst="ellipse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1" name="文本框 14"/>
          <p:cNvSpPr txBox="1"/>
          <p:nvPr/>
        </p:nvSpPr>
        <p:spPr>
          <a:xfrm>
            <a:off x="1350721" y="2067927"/>
            <a:ext cx="1661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有广大的学生群体作为基础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303955" y="1404146"/>
            <a:ext cx="2661621" cy="25896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36316" y="1773219"/>
            <a:ext cx="670560" cy="670560"/>
          </a:xfrm>
          <a:prstGeom prst="ellipse">
            <a:avLst/>
          </a:prstGeom>
          <a:solidFill>
            <a:srgbClr val="E91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582910" y="1735455"/>
            <a:ext cx="21002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东软还没有这方面的社团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应用</a:t>
            </a:r>
          </a:p>
          <a:p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633917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100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市场分析</a:t>
            </a:r>
            <a:endParaRPr lang="zh-CN" altLang="zh-CN" sz="2800" b="1" kern="100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2534312"/>
      </p:ext>
    </p:extLst>
  </p:cSld>
  <p:clrMapOvr>
    <a:masterClrMapping/>
  </p:clrMapOvr>
  <p:transition advTm="46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1" grpId="0" animBg="1"/>
      <p:bldP spid="17" grpId="0"/>
      <p:bldP spid="18" grpId="0" animBg="1"/>
      <p:bldP spid="19" grpId="0" animBg="1"/>
      <p:bldP spid="20" grpId="0"/>
      <p:bldP spid="26" grpId="0" animBg="1"/>
      <p:bldP spid="27" grpId="0"/>
      <p:bldP spid="29" grpId="0" animBg="1"/>
      <p:bldP spid="30" grpId="0" animBg="1"/>
      <p:bldP spid="31" grpId="0"/>
      <p:bldP spid="32" grpId="0" animBg="1"/>
      <p:bldP spid="33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 flipH="1">
            <a:off x="1629559" y="3627089"/>
            <a:ext cx="3230532" cy="1991403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105878" y="3941363"/>
            <a:ext cx="2353553" cy="1450805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flipH="1">
            <a:off x="2999966" y="2782158"/>
            <a:ext cx="3230532" cy="1991403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05175" y="483787"/>
            <a:ext cx="1164562" cy="1164562"/>
          </a:xfrm>
          <a:prstGeom prst="ellipse">
            <a:avLst/>
          </a:prstGeom>
          <a:solidFill>
            <a:srgbClr val="DC5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flipH="1">
            <a:off x="1525594" y="1467710"/>
            <a:ext cx="1612710" cy="994126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-513117" y="1118835"/>
            <a:ext cx="1612710" cy="994126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-172717" y="1467710"/>
            <a:ext cx="2504666" cy="1543956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flipH="1">
            <a:off x="365482" y="5175963"/>
            <a:ext cx="2230192" cy="1374762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flipH="1">
            <a:off x="933317" y="5175963"/>
            <a:ext cx="5457331" cy="3364073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flipH="1">
            <a:off x="5509028" y="6007266"/>
            <a:ext cx="1763241" cy="1086918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993638" y="5658418"/>
            <a:ext cx="2792159" cy="1721176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flipH="1">
            <a:off x="10780648" y="2506058"/>
            <a:ext cx="1411352" cy="870002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8996485" y="2200742"/>
            <a:ext cx="1411352" cy="870002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9294383" y="2506058"/>
            <a:ext cx="2191941" cy="1351182"/>
          </a:xfrm>
          <a:custGeom>
            <a:avLst/>
            <a:gdLst>
              <a:gd name="connsiteX0" fmla="*/ 1976311 w 3489158"/>
              <a:gd name="connsiteY0" fmla="*/ 0 h 2150828"/>
              <a:gd name="connsiteX1" fmla="*/ 2923756 w 3489158"/>
              <a:gd name="connsiteY1" fmla="*/ 772190 h 2150828"/>
              <a:gd name="connsiteX2" fmla="*/ 2943291 w 3489158"/>
              <a:gd name="connsiteY2" fmla="*/ 965970 h 2150828"/>
              <a:gd name="connsiteX3" fmla="*/ 2947597 w 3489158"/>
              <a:gd name="connsiteY3" fmla="*/ 965970 h 2150828"/>
              <a:gd name="connsiteX4" fmla="*/ 2947597 w 3489158"/>
              <a:gd name="connsiteY4" fmla="*/ 971097 h 2150828"/>
              <a:gd name="connsiteX5" fmla="*/ 3016125 w 3489158"/>
              <a:gd name="connsiteY5" fmla="*/ 978005 h 2150828"/>
              <a:gd name="connsiteX6" fmla="*/ 3489158 w 3489158"/>
              <a:gd name="connsiteY6" fmla="*/ 1558398 h 2150828"/>
              <a:gd name="connsiteX7" fmla="*/ 3016125 w 3489158"/>
              <a:gd name="connsiteY7" fmla="*/ 2138791 h 2150828"/>
              <a:gd name="connsiteX8" fmla="*/ 2947597 w 3489158"/>
              <a:gd name="connsiteY8" fmla="*/ 2145699 h 2150828"/>
              <a:gd name="connsiteX9" fmla="*/ 2947597 w 3489158"/>
              <a:gd name="connsiteY9" fmla="*/ 2150827 h 2150828"/>
              <a:gd name="connsiteX10" fmla="*/ 2896729 w 3489158"/>
              <a:gd name="connsiteY10" fmla="*/ 2150827 h 2150828"/>
              <a:gd name="connsiteX11" fmla="*/ 592441 w 3489158"/>
              <a:gd name="connsiteY11" fmla="*/ 2150827 h 2150828"/>
              <a:gd name="connsiteX12" fmla="*/ 592429 w 3489158"/>
              <a:gd name="connsiteY12" fmla="*/ 2150828 h 2150828"/>
              <a:gd name="connsiteX13" fmla="*/ 592419 w 3489158"/>
              <a:gd name="connsiteY13" fmla="*/ 2150827 h 2150828"/>
              <a:gd name="connsiteX14" fmla="*/ 506941 w 3489158"/>
              <a:gd name="connsiteY14" fmla="*/ 2150827 h 2150828"/>
              <a:gd name="connsiteX15" fmla="*/ 506941 w 3489158"/>
              <a:gd name="connsiteY15" fmla="*/ 2142210 h 2150828"/>
              <a:gd name="connsiteX16" fmla="*/ 473034 w 3489158"/>
              <a:gd name="connsiteY16" fmla="*/ 2138792 h 2150828"/>
              <a:gd name="connsiteX17" fmla="*/ 0 w 3489158"/>
              <a:gd name="connsiteY17" fmla="*/ 1558399 h 2150828"/>
              <a:gd name="connsiteX18" fmla="*/ 361829 w 3489158"/>
              <a:gd name="connsiteY18" fmla="*/ 1012526 h 2150828"/>
              <a:gd name="connsiteX19" fmla="*/ 461952 w 3489158"/>
              <a:gd name="connsiteY19" fmla="*/ 981446 h 2150828"/>
              <a:gd name="connsiteX20" fmla="*/ 490094 w 3489158"/>
              <a:gd name="connsiteY20" fmla="*/ 890788 h 2150828"/>
              <a:gd name="connsiteX21" fmla="*/ 998435 w 3489158"/>
              <a:gd name="connsiteY21" fmla="*/ 553837 h 2150828"/>
              <a:gd name="connsiteX22" fmla="*/ 1099663 w 3489158"/>
              <a:gd name="connsiteY22" fmla="*/ 564042 h 2150828"/>
              <a:gd name="connsiteX23" fmla="*/ 1174382 w 3489158"/>
              <a:gd name="connsiteY23" fmla="*/ 426382 h 2150828"/>
              <a:gd name="connsiteX24" fmla="*/ 1976311 w 3489158"/>
              <a:gd name="connsiteY24" fmla="*/ 0 h 215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89158" h="2150828">
                <a:moveTo>
                  <a:pt x="1976311" y="0"/>
                </a:moveTo>
                <a:cubicBezTo>
                  <a:pt x="2443658" y="0"/>
                  <a:pt x="2833579" y="331502"/>
                  <a:pt x="2923756" y="772190"/>
                </a:cubicBezTo>
                <a:lnTo>
                  <a:pt x="2943291" y="965970"/>
                </a:lnTo>
                <a:lnTo>
                  <a:pt x="2947597" y="965970"/>
                </a:lnTo>
                <a:lnTo>
                  <a:pt x="2947597" y="971097"/>
                </a:lnTo>
                <a:lnTo>
                  <a:pt x="3016125" y="978005"/>
                </a:lnTo>
                <a:cubicBezTo>
                  <a:pt x="3286085" y="1033247"/>
                  <a:pt x="3489158" y="1272107"/>
                  <a:pt x="3489158" y="1558398"/>
                </a:cubicBezTo>
                <a:cubicBezTo>
                  <a:pt x="3489158" y="1844689"/>
                  <a:pt x="3286085" y="2083549"/>
                  <a:pt x="3016125" y="2138791"/>
                </a:cubicBezTo>
                <a:lnTo>
                  <a:pt x="2947597" y="2145699"/>
                </a:lnTo>
                <a:lnTo>
                  <a:pt x="2947597" y="2150827"/>
                </a:lnTo>
                <a:lnTo>
                  <a:pt x="2896729" y="2150827"/>
                </a:lnTo>
                <a:lnTo>
                  <a:pt x="592441" y="2150827"/>
                </a:lnTo>
                <a:lnTo>
                  <a:pt x="592429" y="2150828"/>
                </a:lnTo>
                <a:lnTo>
                  <a:pt x="592419" y="2150827"/>
                </a:lnTo>
                <a:lnTo>
                  <a:pt x="506941" y="2150827"/>
                </a:lnTo>
                <a:lnTo>
                  <a:pt x="506941" y="2142210"/>
                </a:lnTo>
                <a:lnTo>
                  <a:pt x="473034" y="2138792"/>
                </a:lnTo>
                <a:cubicBezTo>
                  <a:pt x="203074" y="2083550"/>
                  <a:pt x="0" y="1844690"/>
                  <a:pt x="0" y="1558399"/>
                </a:cubicBezTo>
                <a:cubicBezTo>
                  <a:pt x="0" y="1313007"/>
                  <a:pt x="149197" y="1102462"/>
                  <a:pt x="361829" y="1012526"/>
                </a:cubicBezTo>
                <a:lnTo>
                  <a:pt x="461952" y="981446"/>
                </a:lnTo>
                <a:lnTo>
                  <a:pt x="490094" y="890788"/>
                </a:lnTo>
                <a:cubicBezTo>
                  <a:pt x="573846" y="692776"/>
                  <a:pt x="769915" y="553837"/>
                  <a:pt x="998435" y="553837"/>
                </a:cubicBezTo>
                <a:lnTo>
                  <a:pt x="1099663" y="564042"/>
                </a:lnTo>
                <a:lnTo>
                  <a:pt x="1174382" y="426382"/>
                </a:lnTo>
                <a:cubicBezTo>
                  <a:pt x="1348176" y="169134"/>
                  <a:pt x="1642491" y="0"/>
                  <a:pt x="1976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AutoShape 2" descr="http://bizhi.zhuoku.com/2011/12/27/jingxuan/jingxuan0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http://pic14.nipic.com/20110511/7326837_095555677109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544" t="18548" r="31514" b="10958"/>
          <a:stretch/>
        </p:blipFill>
        <p:spPr bwMode="auto">
          <a:xfrm>
            <a:off x="7836811" y="6858000"/>
            <a:ext cx="1948986" cy="235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0" y="217059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项目简介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0" y="877303"/>
            <a:ext cx="5354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344702" y="1793335"/>
            <a:ext cx="9426387" cy="4607468"/>
          </a:xfrm>
          <a:prstGeom prst="rect">
            <a:avLst/>
          </a:prstGeom>
          <a:solidFill>
            <a:srgbClr val="D2107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28"/>
          <p:cNvSpPr txBox="1"/>
          <p:nvPr/>
        </p:nvSpPr>
        <p:spPr>
          <a:xfrm>
            <a:off x="1290914" y="1934476"/>
            <a:ext cx="980290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东软社团是一个专门针对东软学生的一款针对性的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为学校社团提供校内外管理和沟通的平台。通过“掌上社团”软件，社团管理者可通过对社团日常事务进行数字化管理，并通过软件平台进行赞助商信息广告推广；社团成员可以实时了解并参与社团活动。该手机软件可以使社团管理及活动更高效、轻松、一体化</a:t>
            </a: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44990195"/>
      </p:ext>
    </p:extLst>
  </p:cSld>
  <p:clrMapOvr>
    <a:masterClrMapping/>
  </p:clrMapOvr>
  <p:transition advTm="67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5543 -3.7037E-7 " pathEditMode="relative" rAng="0" ptsTypes="AA">
                                      <p:cBhvr>
                                        <p:cTn id="63" dur="5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20976 -4.07407E-6 " pathEditMode="relative" rAng="0" ptsTypes="AA">
                                      <p:cBhvr>
                                        <p:cTn id="65" dur="5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2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36601 -1.11111E-6 " pathEditMode="relative" rAng="0" ptsTypes="AA">
                                      <p:cBhvr>
                                        <p:cTn id="67" dur="5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9" dur="5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40547 -2.59259E-6 " pathEditMode="relative" rAng="0" ptsTypes="AA">
                                      <p:cBhvr>
                                        <p:cTn id="71" dur="5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3" dur="5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85183 4.81481E-6 " pathEditMode="relative" rAng="0" ptsTypes="AA">
                                      <p:cBhvr>
                                        <p:cTn id="75" dur="5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91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-0.24493 4.07407E-6 " pathEditMode="relative" rAng="0" ptsTypes="AA">
                                      <p:cBhvr>
                                        <p:cTn id="77" dur="5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8763 0.04953 " pathEditMode="relative" rAng="0" ptsTypes="AA">
                                      <p:cBhvr>
                                        <p:cTn id="79" dur="5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-0.83797 " pathEditMode="relative" rAng="0" ptsTypes="AA">
                                      <p:cBhvr>
                                        <p:cTn id="81" dur="4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9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8" repeatCount="3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0" grpId="0" animBg="1"/>
      <p:bldP spid="20" grpId="1" animBg="1"/>
      <p:bldP spid="27" grpId="0" animBg="1"/>
      <p:bldP spid="12" grpId="0" animBg="1"/>
      <p:bldP spid="11" grpId="0" animBg="1"/>
      <p:bldP spid="10" grpId="0" animBg="1"/>
      <p:bldP spid="10" grpId="1" animBg="1"/>
      <p:bldP spid="15" grpId="0" animBg="1"/>
      <p:bldP spid="15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23" grpId="0" animBg="1"/>
      <p:bldP spid="34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5606" y="1916206"/>
            <a:ext cx="685800" cy="6858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0" y="217059"/>
            <a:ext cx="4971233" cy="600841"/>
          </a:xfrm>
          <a:prstGeom prst="rect">
            <a:avLst/>
          </a:prstGeom>
          <a:solidFill>
            <a:srgbClr val="D2107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同类产品比较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877303"/>
            <a:ext cx="53549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8729" y="1775012"/>
            <a:ext cx="7799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“社团宝”是一款专注服务高校社团的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，通过为社团提供活动宣传、内部管理等服务，解决目前高校社团普遍存在的痛点。同时整合商家资源，为高校社团提供赞助。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411" y="3072348"/>
            <a:ext cx="9628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功能简介：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编辑</a:t>
            </a: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1.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让社团招新实现线上报名，线下面试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社团宝提供的解决方案：暑假期间就让新生了解到全校所有的校级社团，院级社团，可以通过线上线下的交流，让新生在未加入之前就了解各社团的信息；开学后，可以根据自己的兴趣爱好，选择适合自己的社团。</a:t>
            </a:r>
            <a:r>
              <a:rPr lang="en-US" altLang="zh-CN" sz="2000" b="1" baseline="30000" dirty="0" smtClean="0">
                <a:solidFill>
                  <a:schemeClr val="bg1"/>
                </a:solidFill>
              </a:rPr>
              <a:t>[1]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 </a:t>
            </a: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让社团办活动更加简单</a:t>
            </a: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发布社团活动后，就会展示在活动版块。社团活动一呼百应，活动宣传不再</a:t>
            </a:r>
            <a:r>
              <a:rPr lang="zh-CN" altLang="en-US" sz="2000" b="1" smtClean="0">
                <a:solidFill>
                  <a:schemeClr val="bg1"/>
                </a:solidFill>
              </a:rPr>
              <a:t>是难题</a:t>
            </a:r>
            <a:endParaRPr lang="zh-CN" altLang="en-US" sz="20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社团可以在赞助板块上传需求，系统会自动匹配合适的社团赞助给社团申请物资、资金赞助啥都有，就等你来</a:t>
            </a:r>
          </a:p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3398520" y="2730570"/>
            <a:ext cx="3421452" cy="3421448"/>
          </a:xfrm>
          <a:prstGeom prst="ellipse">
            <a:avLst/>
          </a:prstGeom>
          <a:solidFill>
            <a:srgbClr val="E9118C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弦形 3"/>
          <p:cNvSpPr/>
          <p:nvPr/>
        </p:nvSpPr>
        <p:spPr>
          <a:xfrm>
            <a:off x="4385274" y="1034359"/>
            <a:ext cx="3421452" cy="3421452"/>
          </a:xfrm>
          <a:prstGeom prst="chord">
            <a:avLst>
              <a:gd name="adj1" fmla="val 3775932"/>
              <a:gd name="adj2" fmla="val 11713819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226359" y="2119086"/>
            <a:ext cx="2871127" cy="2315150"/>
          </a:xfrm>
          <a:prstGeom prst="line">
            <a:avLst/>
          </a:prstGeom>
          <a:ln w="28575">
            <a:solidFill>
              <a:srgbClr val="E91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44353" y="4187686"/>
            <a:ext cx="23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总体设计</a:t>
            </a:r>
            <a:endParaRPr lang="zh-CN" altLang="en-US" sz="2800" b="1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85274" y="1019845"/>
            <a:ext cx="3421452" cy="34214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66409" y="4745518"/>
            <a:ext cx="2198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Three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94474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28560" y="5097986"/>
            <a:ext cx="28684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1618600566"/>
      </p:ext>
    </p:extLst>
  </p:cSld>
  <p:clrMapOvr>
    <a:masterClrMapping/>
  </p:clrMapOvr>
  <p:transition advTm="50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8099 -0.249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|0.7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</TotalTime>
  <Words>887</Words>
  <Application>Microsoft Office PowerPoint</Application>
  <PresentationFormat>自定义</PresentationFormat>
  <Paragraphs>163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PPT用户</dc:creator>
  <cp:keywords/>
  <dc:description/>
  <cp:lastModifiedBy>Administrator</cp:lastModifiedBy>
  <cp:revision>243</cp:revision>
  <dcterms:created xsi:type="dcterms:W3CDTF">2014-07-26T02:32:43Z</dcterms:created>
  <dcterms:modified xsi:type="dcterms:W3CDTF">2018-11-05T02:46:57Z</dcterms:modified>
  <cp:category/>
</cp:coreProperties>
</file>